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70" r:id="rId4"/>
    <p:sldId id="260" r:id="rId5"/>
    <p:sldId id="269" r:id="rId6"/>
    <p:sldId id="26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>
        <p:scale>
          <a:sx n="68" d="100"/>
          <a:sy n="68" d="100"/>
        </p:scale>
        <p:origin x="-2487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D3B38-8311-4B50-958C-D5EE7AFE5ECA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2ADE0-4C33-4DCB-9631-9AF35B3390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30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C297B-FCB0-4A02-B83F-3EFB861A13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9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6EC05-4D8F-4019-89DC-A6ED6F5E2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8C1214-2883-4E90-A8DC-A64676759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7C9418-CB42-436A-BC57-0D752934F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DE0B7C-B698-4277-B12A-EFE3B74D8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C8EBDE-230B-4DE2-BEEC-17FBC3FF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2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62296-38F4-4E1D-B2CE-7C6F076D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A60D4C-F3BC-438A-8049-511E74444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74E26-5464-4781-92F8-A2BAE1090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746168-5A7F-473F-BD7B-FC3E1B54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3EDC29-3FA5-4F8F-9F91-F9B8D635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57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5B27DD-E60A-4DAE-98DB-5C5566137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1FD886B-2DC0-4B9C-B86E-855E93664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DB31D6-5BD3-40B6-9F3B-4D747D9BB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33BEF0-3314-4785-9A8B-445F25D0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B16E02-7E03-40AC-9025-0CB128FA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44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5FA7-19EE-4D54-B4EC-3F2F381D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0FF00B-7991-4C65-9F22-43A5C944D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ABF133-B00D-4D24-A55F-F9E40707C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52B52D-6158-41E1-84B9-E541FBE3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A739A8-1084-4F4C-910C-CD25811E3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6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36040-38CA-4D59-AC36-A31604CB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8B9A96-989F-4CA7-9407-1F1BA9382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BD7725-7565-440F-A971-692D3AB1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A6C558-AC34-495E-B520-84756137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E8E784-9E18-4124-A228-58C87C78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57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57505C-A42B-4B1A-8E85-F19BBC20D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8BABD4-576B-445E-A174-21A16F602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8B68A3-4FB2-4B14-B162-0BD67C60E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FACD49-B94E-4B5A-A8E9-327066B7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808AB0-7A4C-4634-A5F4-98DA1A233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920320-14FA-4830-8312-D663ED69B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00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9AC497-D8CF-41D8-A02E-6C35122A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A1F7D4-4770-4A47-9E93-3DD2FF15B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BF89A9-7AB5-4740-B52D-317B7590D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C5A230-0BD1-47F0-B2EB-D0D5DB613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F307F9B-F24A-4BED-924E-CE5BFBBBC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561567-C03C-41DF-917A-1AF1E5BE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D08219E-66F0-423E-8200-EA02E5B5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EFD0C7E-DA3F-4774-BF7D-595E8BA0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6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DCB40-4C89-446D-9C9C-4DDE7C98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42DD65-7007-4235-8976-29F0C1DC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EE98FB8-F02D-4A9D-BAE7-4531FFCA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7D5A35-5178-4B94-9BA3-98C13881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21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1EFB49-3F58-4E2C-B8FD-65EA4D64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84C6F4F-6E0C-4DBA-A240-0A229DC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36A843-60C0-4FEC-8093-01888138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63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FEE1E-61BC-4477-AF2B-95277B77B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AF4E35-3607-4431-B1F6-BF0CF198E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8C6A2F-5AA1-4F05-B346-A6CE904E8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80D43D-0CF8-4B3E-8636-021D80E1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1160B4-132A-4A5B-89B0-4FE5421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21D6BE-D9E9-43D7-92ED-769A4D1C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64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FBEE1-95E9-4E94-8D39-4775ED07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27CC5CA-58F8-4E50-A888-3181A1533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1EC08FB-6405-4546-BEEC-BA70852F6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79014E-AB21-46D6-9A13-D9B0F3BB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83395A-BFBE-485B-BFB6-28A09FF6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2199E2-9651-487D-AD00-5D6680C3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39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6BEB652-A966-41DA-B853-F0D3D60EF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1475A3-3825-469C-B4EA-CF7C393A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E2BDD7-298B-41A9-804C-5B479109F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B61A0-86E2-408B-BABD-A561732883E1}" type="datetimeFigureOut">
              <a:rPr lang="de-DE" smtClean="0"/>
              <a:t>16.08.2017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E69FDA-C491-47F1-8506-B595261BC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6E6C89-648A-4DCA-8D7A-E69C47AA8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E9C7-036C-4162-AD0F-603E0CED0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84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336699"/>
                </a:solidFill>
              </a:rPr>
              <a:t>German Priority </a:t>
            </a:r>
            <a:r>
              <a:rPr lang="en-US" sz="4000" b="1" dirty="0" err="1">
                <a:solidFill>
                  <a:srgbClr val="336699"/>
                </a:solidFill>
              </a:rPr>
              <a:t>Programme</a:t>
            </a:r>
            <a:r>
              <a:rPr lang="en-US" sz="4000" b="1" dirty="0">
                <a:solidFill>
                  <a:srgbClr val="336699"/>
                </a:solidFill>
              </a:rPr>
              <a:t> 1648</a:t>
            </a:r>
            <a:br>
              <a:rPr lang="en-US" b="1" dirty="0">
                <a:solidFill>
                  <a:srgbClr val="336699"/>
                </a:solidFill>
              </a:rPr>
            </a:br>
            <a:r>
              <a:rPr lang="en-US" b="1" dirty="0">
                <a:solidFill>
                  <a:srgbClr val="336699"/>
                </a:solidFill>
              </a:rPr>
              <a:t>Software for </a:t>
            </a:r>
            <a:r>
              <a:rPr lang="en-US" b="1" dirty="0" err="1">
                <a:solidFill>
                  <a:srgbClr val="336699"/>
                </a:solidFill>
              </a:rPr>
              <a:t>Exascale</a:t>
            </a:r>
            <a:r>
              <a:rPr lang="en-US" b="1" dirty="0">
                <a:solidFill>
                  <a:srgbClr val="336699"/>
                </a:solidFill>
              </a:rPr>
              <a:t> Computing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99CC"/>
                </a:solidFill>
              </a:rPr>
              <a:t>Phase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492" y="5257800"/>
            <a:ext cx="4319016" cy="113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0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36699"/>
                </a:solidFill>
              </a:rPr>
              <a:t>SPPEXA – Software for </a:t>
            </a:r>
            <a:r>
              <a:rPr lang="en-US" b="1" dirty="0" err="1">
                <a:solidFill>
                  <a:srgbClr val="336699"/>
                </a:solidFill>
              </a:rPr>
              <a:t>Exascale</a:t>
            </a:r>
            <a:endParaRPr lang="en-US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Strategic initiative of DFG to fund HPC software in Germany </a:t>
            </a:r>
          </a:p>
          <a:p>
            <a:pPr lvl="1"/>
            <a:r>
              <a:rPr lang="en-US" sz="2000" dirty="0"/>
              <a:t>Establish collaborative, interdisciplinary co-design of HPC applications and HPC methods</a:t>
            </a:r>
          </a:p>
          <a:p>
            <a:pPr lvl="1"/>
            <a:r>
              <a:rPr lang="en-US" sz="2000" dirty="0"/>
              <a:t>Consists of research consortia with central, network-wide coordination</a:t>
            </a:r>
          </a:p>
          <a:p>
            <a:r>
              <a:rPr lang="en-US" sz="2400" b="1" dirty="0"/>
              <a:t>Aims of SPPEXA’s central coordination</a:t>
            </a:r>
          </a:p>
          <a:p>
            <a:pPr lvl="1"/>
            <a:r>
              <a:rPr lang="en-US" sz="2000" dirty="0"/>
              <a:t>Central SPPEXA events,  establish and foster international collaboration, doctoral retreats &amp; coding weeks</a:t>
            </a:r>
          </a:p>
          <a:p>
            <a:pPr lvl="1"/>
            <a:r>
              <a:rPr lang="en-US" sz="2000" dirty="0"/>
              <a:t>Support project-specific activities, dynamically distribute network funds, education, gender incentives</a:t>
            </a:r>
          </a:p>
          <a:p>
            <a:r>
              <a:rPr lang="en-US" sz="2400" b="1" dirty="0">
                <a:cs typeface="Arial" pitchFamily="34" charset="0"/>
              </a:rPr>
              <a:t>SPPEXA research is …</a:t>
            </a:r>
          </a:p>
          <a:p>
            <a:pPr lvl="1"/>
            <a:r>
              <a:rPr lang="en-US" sz="2000" dirty="0">
                <a:cs typeface="Arial" pitchFamily="34" charset="0"/>
              </a:rPr>
              <a:t>… driven by domain science / CSE application</a:t>
            </a:r>
          </a:p>
          <a:p>
            <a:pPr lvl="1"/>
            <a:r>
              <a:rPr lang="en-US" sz="2000" dirty="0">
                <a:cs typeface="Arial" pitchFamily="34" charset="0"/>
              </a:rPr>
              <a:t>… powered by scientific computing / CSE methodology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395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99"/>
                </a:solidFill>
              </a:rPr>
              <a:t>SPPEXA’s Six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3970784" cy="4525963"/>
          </a:xfrm>
        </p:spPr>
        <p:txBody>
          <a:bodyPr>
            <a:normAutofit/>
          </a:bodyPr>
          <a:lstStyle/>
          <a:p>
            <a:r>
              <a:rPr lang="en-US" sz="2400" b="1" dirty="0"/>
              <a:t>Computational algorithms</a:t>
            </a:r>
          </a:p>
          <a:p>
            <a:pPr lvl="1"/>
            <a:r>
              <a:rPr lang="en-US" sz="2000" dirty="0"/>
              <a:t>Large-scale machines</a:t>
            </a:r>
          </a:p>
          <a:p>
            <a:pPr lvl="1"/>
            <a:r>
              <a:rPr lang="en-US" sz="2000" dirty="0"/>
              <a:t>Efficient w.r.t. “modern” complexity measures</a:t>
            </a:r>
          </a:p>
          <a:p>
            <a:r>
              <a:rPr lang="en-US" sz="2400" b="1" dirty="0"/>
              <a:t>System software</a:t>
            </a:r>
          </a:p>
          <a:p>
            <a:pPr lvl="1"/>
            <a:r>
              <a:rPr lang="en-US" sz="2000" dirty="0"/>
              <a:t>Process scheduling</a:t>
            </a:r>
          </a:p>
          <a:p>
            <a:pPr lvl="1"/>
            <a:r>
              <a:rPr lang="en-US" sz="2000" dirty="0"/>
              <a:t>System health monitoring</a:t>
            </a:r>
          </a:p>
          <a:p>
            <a:pPr lvl="1"/>
            <a:r>
              <a:rPr lang="en-US" sz="2000" dirty="0"/>
              <a:t>Resilience handling</a:t>
            </a:r>
          </a:p>
          <a:p>
            <a:r>
              <a:rPr lang="en-US" sz="2400" b="1" dirty="0"/>
              <a:t>Software tools</a:t>
            </a:r>
          </a:p>
          <a:p>
            <a:pPr lvl="1"/>
            <a:r>
              <a:rPr lang="en-US" sz="2000" dirty="0"/>
              <a:t>Compiling, running, verifying, testing, optimizing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600201"/>
            <a:ext cx="39707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Application software</a:t>
            </a:r>
          </a:p>
          <a:p>
            <a:pPr lvl="1"/>
            <a:r>
              <a:rPr lang="en-US" sz="2000" dirty="0"/>
              <a:t>Key driver for </a:t>
            </a:r>
            <a:r>
              <a:rPr lang="en-US" sz="2000" dirty="0" err="1"/>
              <a:t>exascale</a:t>
            </a:r>
            <a:endParaRPr lang="en-US" sz="2000" b="1" dirty="0"/>
          </a:p>
          <a:p>
            <a:pPr lvl="1"/>
            <a:r>
              <a:rPr lang="en-US" sz="2000" dirty="0"/>
              <a:t>Hardware-software </a:t>
            </a:r>
            <a:br>
              <a:rPr lang="en-US" sz="2000" dirty="0"/>
            </a:br>
            <a:r>
              <a:rPr lang="en-US" sz="2000" dirty="0"/>
              <a:t>co-design necessary</a:t>
            </a:r>
          </a:p>
          <a:p>
            <a:r>
              <a:rPr lang="en-US" sz="2400" b="1" dirty="0"/>
              <a:t>Programming</a:t>
            </a:r>
          </a:p>
          <a:p>
            <a:pPr lvl="1"/>
            <a:r>
              <a:rPr lang="en-US" sz="2000" dirty="0"/>
              <a:t>Make traditional approaches </a:t>
            </a:r>
            <a:r>
              <a:rPr lang="en-US" sz="2000" dirty="0" err="1"/>
              <a:t>exascale</a:t>
            </a:r>
            <a:r>
              <a:rPr lang="en-US" sz="2000" dirty="0"/>
              <a:t> ready</a:t>
            </a:r>
          </a:p>
          <a:p>
            <a:pPr lvl="1"/>
            <a:r>
              <a:rPr lang="en-US" sz="2000" dirty="0"/>
              <a:t>New programming models</a:t>
            </a:r>
          </a:p>
          <a:p>
            <a:r>
              <a:rPr lang="en-US" sz="2400" b="1" dirty="0"/>
              <a:t>Data Management</a:t>
            </a:r>
          </a:p>
          <a:p>
            <a:pPr lvl="1"/>
            <a:r>
              <a:rPr lang="en-US" sz="2000" dirty="0"/>
              <a:t>Process large data sets</a:t>
            </a:r>
          </a:p>
          <a:p>
            <a:pPr lvl="1"/>
            <a:r>
              <a:rPr lang="en-US" sz="2000" dirty="0"/>
              <a:t>Archive, make data available</a:t>
            </a:r>
          </a:p>
        </p:txBody>
      </p:sp>
    </p:spTree>
    <p:extLst>
      <p:ext uri="{BB962C8B-B14F-4D97-AF65-F5344CB8AC3E}">
        <p14:creationId xmlns:p14="http://schemas.microsoft.com/office/powerpoint/2010/main" val="1276988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748" y="358234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36699"/>
                </a:solidFill>
              </a:rPr>
              <a:t>SPPEXA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dirty="0"/>
              <a:t>Phase 1 consisted of 13 research consortia, while </a:t>
            </a:r>
            <a:br>
              <a:rPr lang="en-US" sz="2400" b="1" dirty="0"/>
            </a:br>
            <a:r>
              <a:rPr lang="en-US" sz="2400" b="1" dirty="0"/>
              <a:t>Phase 2 consists of 16.</a:t>
            </a:r>
          </a:p>
          <a:p>
            <a:pPr lvl="1"/>
            <a:r>
              <a:rPr lang="en-US" sz="2000" dirty="0">
                <a:cs typeface="Arial" pitchFamily="34" charset="0"/>
              </a:rPr>
              <a:t>Interdisciplinary research consortia</a:t>
            </a:r>
          </a:p>
          <a:p>
            <a:pPr lvl="1"/>
            <a:r>
              <a:rPr lang="en-US" sz="2000" dirty="0">
                <a:cs typeface="Arial" pitchFamily="34" charset="0"/>
              </a:rPr>
              <a:t>Involving 2-5 groups each</a:t>
            </a:r>
          </a:p>
          <a:p>
            <a:pPr lvl="1"/>
            <a:r>
              <a:rPr lang="en-US" sz="2000" dirty="0">
                <a:cs typeface="Arial" pitchFamily="34" charset="0"/>
              </a:rPr>
              <a:t>Addressing at least 2 out of the 6 SPPEXA topics</a:t>
            </a:r>
            <a:br>
              <a:rPr lang="en-US" sz="2000" dirty="0">
                <a:cs typeface="Arial" pitchFamily="34" charset="0"/>
              </a:rPr>
            </a:br>
            <a:endParaRPr lang="en-US" sz="2000" dirty="0">
              <a:cs typeface="Arial" pitchFamily="34" charset="0"/>
            </a:endParaRPr>
          </a:p>
          <a:p>
            <a:r>
              <a:rPr lang="en-US" sz="2400" b="1" dirty="0">
                <a:cs typeface="Arial" pitchFamily="34" charset="0"/>
              </a:rPr>
              <a:t>About 60 PIs and 60 PhD students</a:t>
            </a:r>
          </a:p>
          <a:p>
            <a:r>
              <a:rPr lang="en-US" sz="2400" b="1" dirty="0">
                <a:cs typeface="Arial" pitchFamily="34" charset="0"/>
              </a:rPr>
              <a:t>Overall budget of 3.7m € per year</a:t>
            </a:r>
          </a:p>
          <a:p>
            <a:r>
              <a:rPr lang="en-US" sz="2400" b="1" dirty="0">
                <a:cs typeface="Arial" pitchFamily="34" charset="0"/>
              </a:rPr>
              <a:t>Two three-year funding phases</a:t>
            </a:r>
          </a:p>
        </p:txBody>
      </p:sp>
      <p:sp>
        <p:nvSpPr>
          <p:cNvPr id="90" name="Rechteck: abgerundete Ecken 89">
            <a:extLst>
              <a:ext uri="{FF2B5EF4-FFF2-40B4-BE49-F238E27FC236}">
                <a16:creationId xmlns:a16="http://schemas.microsoft.com/office/drawing/2014/main" id="{9632A2A8-5321-425B-8EB9-E1CC25A92E01}"/>
              </a:ext>
            </a:extLst>
          </p:cNvPr>
          <p:cNvSpPr/>
          <p:nvPr/>
        </p:nvSpPr>
        <p:spPr>
          <a:xfrm>
            <a:off x="8777012" y="968654"/>
            <a:ext cx="1774983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EXA-DUNE</a:t>
            </a:r>
          </a:p>
        </p:txBody>
      </p:sp>
      <p:sp>
        <p:nvSpPr>
          <p:cNvPr id="91" name="Rechteck: abgerundete Ecken 90">
            <a:extLst>
              <a:ext uri="{FF2B5EF4-FFF2-40B4-BE49-F238E27FC236}">
                <a16:creationId xmlns:a16="http://schemas.microsoft.com/office/drawing/2014/main" id="{D7F7B06E-DB53-4EE1-9181-3A1C1E1E7A46}"/>
              </a:ext>
            </a:extLst>
          </p:cNvPr>
          <p:cNvSpPr/>
          <p:nvPr/>
        </p:nvSpPr>
        <p:spPr>
          <a:xfrm>
            <a:off x="8769741" y="1288845"/>
            <a:ext cx="1789524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336699"/>
                </a:solidFill>
              </a:rPr>
              <a:t>ExaFSA</a:t>
            </a:r>
            <a:endParaRPr lang="de-DE" b="1" dirty="0">
              <a:solidFill>
                <a:srgbClr val="336699"/>
              </a:solidFill>
            </a:endParaRPr>
          </a:p>
        </p:txBody>
      </p:sp>
      <p:sp>
        <p:nvSpPr>
          <p:cNvPr id="92" name="Rechteck: abgerundete Ecken 91">
            <a:extLst>
              <a:ext uri="{FF2B5EF4-FFF2-40B4-BE49-F238E27FC236}">
                <a16:creationId xmlns:a16="http://schemas.microsoft.com/office/drawing/2014/main" id="{1F2E8CBF-8538-4EA0-8C66-CB67E9862BAD}"/>
              </a:ext>
            </a:extLst>
          </p:cNvPr>
          <p:cNvSpPr/>
          <p:nvPr/>
        </p:nvSpPr>
        <p:spPr>
          <a:xfrm>
            <a:off x="8770471" y="1617721"/>
            <a:ext cx="1788064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TERRA-NEO</a:t>
            </a:r>
          </a:p>
        </p:txBody>
      </p:sp>
      <p:sp>
        <p:nvSpPr>
          <p:cNvPr id="93" name="Rechteck: abgerundete Ecken 92">
            <a:extLst>
              <a:ext uri="{FF2B5EF4-FFF2-40B4-BE49-F238E27FC236}">
                <a16:creationId xmlns:a16="http://schemas.microsoft.com/office/drawing/2014/main" id="{73F30934-E12A-4E3A-8BFC-2FFD8DABCAC6}"/>
              </a:ext>
            </a:extLst>
          </p:cNvPr>
          <p:cNvSpPr/>
          <p:nvPr/>
        </p:nvSpPr>
        <p:spPr>
          <a:xfrm>
            <a:off x="8777010" y="1946485"/>
            <a:ext cx="1774987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EXASTEEL 2</a:t>
            </a:r>
          </a:p>
        </p:txBody>
      </p:sp>
      <p:sp>
        <p:nvSpPr>
          <p:cNvPr id="94" name="Rechteck: abgerundete Ecken 93">
            <a:extLst>
              <a:ext uri="{FF2B5EF4-FFF2-40B4-BE49-F238E27FC236}">
                <a16:creationId xmlns:a16="http://schemas.microsoft.com/office/drawing/2014/main" id="{1E38AFD3-3B2C-489F-BD0C-CAE236D96C95}"/>
              </a:ext>
            </a:extLst>
          </p:cNvPr>
          <p:cNvSpPr/>
          <p:nvPr/>
        </p:nvSpPr>
        <p:spPr>
          <a:xfrm>
            <a:off x="8777003" y="5877395"/>
            <a:ext cx="1775001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ADA-FS</a:t>
            </a:r>
          </a:p>
        </p:txBody>
      </p:sp>
      <p:sp>
        <p:nvSpPr>
          <p:cNvPr id="95" name="Rechteck: abgerundete Ecken 94">
            <a:extLst>
              <a:ext uri="{FF2B5EF4-FFF2-40B4-BE49-F238E27FC236}">
                <a16:creationId xmlns:a16="http://schemas.microsoft.com/office/drawing/2014/main" id="{18EF3802-4779-4822-95D8-F93D802CE318}"/>
              </a:ext>
            </a:extLst>
          </p:cNvPr>
          <p:cNvSpPr/>
          <p:nvPr/>
        </p:nvSpPr>
        <p:spPr>
          <a:xfrm>
            <a:off x="8770469" y="2260818"/>
            <a:ext cx="1788069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GROMEX</a:t>
            </a:r>
          </a:p>
        </p:txBody>
      </p:sp>
      <p:sp>
        <p:nvSpPr>
          <p:cNvPr id="96" name="Rechteck: abgerundete Ecken 95">
            <a:extLst>
              <a:ext uri="{FF2B5EF4-FFF2-40B4-BE49-F238E27FC236}">
                <a16:creationId xmlns:a16="http://schemas.microsoft.com/office/drawing/2014/main" id="{C53783C4-C41A-4AFB-A98F-929D9E997090}"/>
              </a:ext>
            </a:extLst>
          </p:cNvPr>
          <p:cNvSpPr/>
          <p:nvPr/>
        </p:nvSpPr>
        <p:spPr>
          <a:xfrm>
            <a:off x="8770469" y="2578857"/>
            <a:ext cx="1788069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336699"/>
                </a:solidFill>
              </a:rPr>
              <a:t>ExaStencils</a:t>
            </a:r>
            <a:endParaRPr lang="de-DE" b="1" dirty="0">
              <a:solidFill>
                <a:srgbClr val="336699"/>
              </a:solidFill>
            </a:endParaRPr>
          </a:p>
        </p:txBody>
      </p:sp>
      <p:sp>
        <p:nvSpPr>
          <p:cNvPr id="97" name="Rechteck: abgerundete Ecken 96">
            <a:extLst>
              <a:ext uri="{FF2B5EF4-FFF2-40B4-BE49-F238E27FC236}">
                <a16:creationId xmlns:a16="http://schemas.microsoft.com/office/drawing/2014/main" id="{019D2277-3ADE-4E1C-9691-6DB99D1D1E4B}"/>
              </a:ext>
            </a:extLst>
          </p:cNvPr>
          <p:cNvSpPr/>
          <p:nvPr/>
        </p:nvSpPr>
        <p:spPr>
          <a:xfrm>
            <a:off x="8770469" y="2908934"/>
            <a:ext cx="1788069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Smart-DASH</a:t>
            </a:r>
          </a:p>
        </p:txBody>
      </p:sp>
      <p:sp>
        <p:nvSpPr>
          <p:cNvPr id="98" name="Rechteck: abgerundete Ecken 97">
            <a:extLst>
              <a:ext uri="{FF2B5EF4-FFF2-40B4-BE49-F238E27FC236}">
                <a16:creationId xmlns:a16="http://schemas.microsoft.com/office/drawing/2014/main" id="{1F15F831-3149-4023-AB62-22E8AB3F452B}"/>
              </a:ext>
            </a:extLst>
          </p:cNvPr>
          <p:cNvSpPr/>
          <p:nvPr/>
        </p:nvSpPr>
        <p:spPr>
          <a:xfrm>
            <a:off x="8777011" y="5227956"/>
            <a:ext cx="1774984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336699"/>
                </a:solidFill>
              </a:rPr>
              <a:t>Aimes</a:t>
            </a:r>
            <a:endParaRPr lang="de-DE" b="1" dirty="0">
              <a:solidFill>
                <a:srgbClr val="336699"/>
              </a:solidFill>
            </a:endParaRPr>
          </a:p>
        </p:txBody>
      </p:sp>
      <p:sp>
        <p:nvSpPr>
          <p:cNvPr id="99" name="Rechteck: abgerundete Ecken 98">
            <a:extLst>
              <a:ext uri="{FF2B5EF4-FFF2-40B4-BE49-F238E27FC236}">
                <a16:creationId xmlns:a16="http://schemas.microsoft.com/office/drawing/2014/main" id="{0252BB20-D9AF-4B93-87D3-F62313E89920}"/>
              </a:ext>
            </a:extLst>
          </p:cNvPr>
          <p:cNvSpPr/>
          <p:nvPr/>
        </p:nvSpPr>
        <p:spPr>
          <a:xfrm>
            <a:off x="8770469" y="3238849"/>
            <a:ext cx="1788069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EXAHD</a:t>
            </a:r>
          </a:p>
        </p:txBody>
      </p:sp>
      <p:sp>
        <p:nvSpPr>
          <p:cNvPr id="101" name="Rechteck: abgerundete Ecken 100">
            <a:extLst>
              <a:ext uri="{FF2B5EF4-FFF2-40B4-BE49-F238E27FC236}">
                <a16:creationId xmlns:a16="http://schemas.microsoft.com/office/drawing/2014/main" id="{09710532-7C92-4181-A979-7FDF79D56ADE}"/>
              </a:ext>
            </a:extLst>
          </p:cNvPr>
          <p:cNvSpPr/>
          <p:nvPr/>
        </p:nvSpPr>
        <p:spPr>
          <a:xfrm>
            <a:off x="8770466" y="3905690"/>
            <a:ext cx="1788075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EXAMAG</a:t>
            </a:r>
          </a:p>
        </p:txBody>
      </p:sp>
      <p:sp>
        <p:nvSpPr>
          <p:cNvPr id="102" name="Rechteck: abgerundete Ecken 101">
            <a:extLst>
              <a:ext uri="{FF2B5EF4-FFF2-40B4-BE49-F238E27FC236}">
                <a16:creationId xmlns:a16="http://schemas.microsoft.com/office/drawing/2014/main" id="{82064C49-8E77-4EB6-8B3F-2F8E14A62430}"/>
              </a:ext>
            </a:extLst>
          </p:cNvPr>
          <p:cNvSpPr/>
          <p:nvPr/>
        </p:nvSpPr>
        <p:spPr>
          <a:xfrm>
            <a:off x="8769743" y="4234005"/>
            <a:ext cx="1789520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FFMK</a:t>
            </a:r>
          </a:p>
        </p:txBody>
      </p:sp>
      <p:sp>
        <p:nvSpPr>
          <p:cNvPr id="103" name="Rechteck: abgerundete Ecken 102">
            <a:extLst>
              <a:ext uri="{FF2B5EF4-FFF2-40B4-BE49-F238E27FC236}">
                <a16:creationId xmlns:a16="http://schemas.microsoft.com/office/drawing/2014/main" id="{C5949F64-B629-49F7-8F12-50BBCD5BEE02}"/>
              </a:ext>
            </a:extLst>
          </p:cNvPr>
          <p:cNvSpPr/>
          <p:nvPr/>
        </p:nvSpPr>
        <p:spPr>
          <a:xfrm>
            <a:off x="8777012" y="5559245"/>
            <a:ext cx="1774983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MYX</a:t>
            </a:r>
          </a:p>
        </p:txBody>
      </p:sp>
      <p:sp>
        <p:nvSpPr>
          <p:cNvPr id="104" name="Rechteck: abgerundete Ecken 103">
            <a:extLst>
              <a:ext uri="{FF2B5EF4-FFF2-40B4-BE49-F238E27FC236}">
                <a16:creationId xmlns:a16="http://schemas.microsoft.com/office/drawing/2014/main" id="{729E6872-23AE-4D20-9DB6-688009E181EA}"/>
              </a:ext>
            </a:extLst>
          </p:cNvPr>
          <p:cNvSpPr/>
          <p:nvPr/>
        </p:nvSpPr>
        <p:spPr>
          <a:xfrm>
            <a:off x="8769743" y="4567964"/>
            <a:ext cx="1789520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336699"/>
                </a:solidFill>
              </a:rPr>
              <a:t>ESSEX 2</a:t>
            </a:r>
          </a:p>
        </p:txBody>
      </p:sp>
      <p:sp>
        <p:nvSpPr>
          <p:cNvPr id="105" name="Rechteck: abgerundete Ecken 104">
            <a:extLst>
              <a:ext uri="{FF2B5EF4-FFF2-40B4-BE49-F238E27FC236}">
                <a16:creationId xmlns:a16="http://schemas.microsoft.com/office/drawing/2014/main" id="{C4BE4240-D077-4679-8839-5EFDF6BD2D93}"/>
              </a:ext>
            </a:extLst>
          </p:cNvPr>
          <p:cNvSpPr/>
          <p:nvPr/>
        </p:nvSpPr>
        <p:spPr>
          <a:xfrm>
            <a:off x="8771788" y="4896556"/>
            <a:ext cx="1785431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336699"/>
                </a:solidFill>
              </a:rPr>
              <a:t>ExaSolvers</a:t>
            </a:r>
            <a:endParaRPr lang="de-DE" b="1" dirty="0">
              <a:solidFill>
                <a:srgbClr val="336699"/>
              </a:solidFill>
            </a:endParaRPr>
          </a:p>
        </p:txBody>
      </p:sp>
      <p:sp>
        <p:nvSpPr>
          <p:cNvPr id="122" name="Rechteck: abgerundete Ecken 121">
            <a:extLst>
              <a:ext uri="{FF2B5EF4-FFF2-40B4-BE49-F238E27FC236}">
                <a16:creationId xmlns:a16="http://schemas.microsoft.com/office/drawing/2014/main" id="{7DB03FCF-3975-435C-BD39-A396DDD598BE}"/>
              </a:ext>
            </a:extLst>
          </p:cNvPr>
          <p:cNvSpPr/>
          <p:nvPr/>
        </p:nvSpPr>
        <p:spPr>
          <a:xfrm>
            <a:off x="8777003" y="3574780"/>
            <a:ext cx="1775001" cy="3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336699"/>
                </a:solidFill>
              </a:rPr>
              <a:t>ExaDG</a:t>
            </a:r>
            <a:endParaRPr lang="de-DE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72670"/>
            <a:ext cx="8229600" cy="72494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dirty="0">
                <a:solidFill>
                  <a:srgbClr val="336699"/>
                </a:solidFill>
              </a:rPr>
              <a:t>And A Really International Endeavor</a:t>
            </a:r>
            <a:br>
              <a:rPr lang="en-US" sz="4000" b="1" dirty="0">
                <a:solidFill>
                  <a:srgbClr val="336699"/>
                </a:solidFill>
              </a:rPr>
            </a:br>
            <a:r>
              <a:rPr lang="en-US" sz="4000" b="1" dirty="0">
                <a:solidFill>
                  <a:srgbClr val="336699"/>
                </a:solidFill>
              </a:rPr>
              <a:t>Partner Institutions from: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F4F1D73-EBAB-40C0-84C3-79BB6B7287BA}"/>
              </a:ext>
            </a:extLst>
          </p:cNvPr>
          <p:cNvSpPr txBox="1">
            <a:spLocks/>
          </p:cNvSpPr>
          <p:nvPr/>
        </p:nvSpPr>
        <p:spPr>
          <a:xfrm>
            <a:off x="838199" y="1502399"/>
            <a:ext cx="9199179" cy="5183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Japan: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RIKEN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Tokyo Tech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University of Tsukuba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University of Tokyo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Tohoku University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Tokyo University of Science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Toyo University</a:t>
            </a:r>
          </a:p>
          <a:p>
            <a:pPr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France:</a:t>
            </a:r>
          </a:p>
          <a:p>
            <a:pPr lvl="1">
              <a:lnSpc>
                <a:spcPct val="110000"/>
              </a:lnSpc>
            </a:pPr>
            <a:r>
              <a:rPr lang="en-US" sz="1400" b="1" dirty="0" err="1">
                <a:latin typeface="TUM Neue Helvetica 55 Regular" panose="020B0604020202020204" pitchFamily="34" charset="0"/>
              </a:rPr>
              <a:t>Université</a:t>
            </a:r>
            <a:r>
              <a:rPr lang="en-US" sz="1400" b="1" dirty="0">
                <a:latin typeface="TUM Neue Helvetica 55 Regular" panose="020B0604020202020204" pitchFamily="34" charset="0"/>
              </a:rPr>
              <a:t> Versailles</a:t>
            </a:r>
          </a:p>
          <a:p>
            <a:pPr lvl="1">
              <a:lnSpc>
                <a:spcPct val="110000"/>
              </a:lnSpc>
            </a:pPr>
            <a:r>
              <a:rPr lang="en-US" sz="1400" b="1" dirty="0" err="1">
                <a:latin typeface="TUM Neue Helvetica 55 Regular" panose="020B0604020202020204" pitchFamily="34" charset="0"/>
              </a:rPr>
              <a:t>Université</a:t>
            </a:r>
            <a:r>
              <a:rPr lang="en-US" sz="1400" b="1" dirty="0">
                <a:latin typeface="TUM Neue Helvetica 55 Regular" panose="020B0604020202020204" pitchFamily="34" charset="0"/>
              </a:rPr>
              <a:t> de Strasbourg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Maison de la Simulation, </a:t>
            </a:r>
            <a:r>
              <a:rPr lang="en-US" sz="1400" b="1" dirty="0" err="1">
                <a:latin typeface="TUM Neue Helvetica 55 Regular" panose="020B0604020202020204" pitchFamily="34" charset="0"/>
              </a:rPr>
              <a:t>Saclay</a:t>
            </a:r>
            <a:endParaRPr lang="en-US" sz="1400" b="1" dirty="0">
              <a:latin typeface="TUM Neue Helvetica 55 Regular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other Countries: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TU Delft, Netherlands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USI Lugano, Switzerland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Royal Institute of Technology, Sweden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UCLA, USA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ANU, Australia</a:t>
            </a:r>
          </a:p>
          <a:p>
            <a:pPr lvl="1">
              <a:lnSpc>
                <a:spcPct val="110000"/>
              </a:lnSpc>
            </a:pPr>
            <a:r>
              <a:rPr lang="en-US" sz="1400" b="1" dirty="0">
                <a:latin typeface="TUM Neue Helvetica 55 Regular" panose="020B0604020202020204" pitchFamily="34" charset="0"/>
              </a:rPr>
              <a:t>Hebrew University Jerusalem, Israel</a:t>
            </a:r>
          </a:p>
          <a:p>
            <a:endParaRPr lang="en-US" sz="1200" dirty="0">
              <a:latin typeface="TUM Neue Helvetica 55 Regular" panose="020B0604020202020204" pitchFamily="34" charset="0"/>
            </a:endParaRP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F15370F0-70AD-4B31-9D8E-452C26F2F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83" y="1284013"/>
            <a:ext cx="5402317" cy="540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36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0BDB7-1449-42CB-815D-577FCCDE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99"/>
                </a:solidFill>
              </a:rPr>
              <a:t>A Really Interdisciplinary Endeavor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5A61A7-C68C-45F6-8E5F-E1720777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2000" b="1" dirty="0">
                <a:latin typeface="TUM Neue Helvetica 55 Regular" panose="020B0604020202020204" pitchFamily="34" charset="0"/>
              </a:rPr>
              <a:t>Consortia cover &gt; 15 disciplines</a:t>
            </a:r>
          </a:p>
          <a:p>
            <a:pPr lvl="1"/>
            <a:r>
              <a:rPr lang="en-US" sz="1800" dirty="0">
                <a:latin typeface="TUM Neue Helvetica 55 Regular" panose="020B0604020202020204" pitchFamily="34" charset="0"/>
              </a:rPr>
              <a:t>Requires close collaboration within</a:t>
            </a:r>
            <a:br>
              <a:rPr lang="en-US" sz="1800" dirty="0">
                <a:latin typeface="TUM Neue Helvetica 55 Regular" panose="020B0604020202020204" pitchFamily="34" charset="0"/>
              </a:rPr>
            </a:br>
            <a:r>
              <a:rPr lang="en-US" sz="1800" dirty="0">
                <a:latin typeface="TUM Neue Helvetica 55 Regular" panose="020B0604020202020204" pitchFamily="34" charset="0"/>
              </a:rPr>
              <a:t>and among SPPEXA consortia</a:t>
            </a:r>
          </a:p>
          <a:p>
            <a:pPr lvl="1"/>
            <a:r>
              <a:rPr lang="en-US" sz="1800" dirty="0">
                <a:latin typeface="TUM Neue Helvetica 55 Regular" panose="020B0604020202020204" pitchFamily="34" charset="0"/>
              </a:rPr>
              <a:t>The central coordination fosters </a:t>
            </a:r>
            <a:br>
              <a:rPr lang="en-US" sz="1800" dirty="0">
                <a:latin typeface="TUM Neue Helvetica 55 Regular" panose="020B0604020202020204" pitchFamily="34" charset="0"/>
              </a:rPr>
            </a:br>
            <a:r>
              <a:rPr lang="en-US" sz="1800" dirty="0">
                <a:latin typeface="TUM Neue Helvetica 55 Regular" panose="020B0604020202020204" pitchFamily="34" charset="0"/>
              </a:rPr>
              <a:t>synergistic effects within SPPEXA</a:t>
            </a:r>
          </a:p>
          <a:p>
            <a:r>
              <a:rPr lang="en-US" sz="2000" b="1" dirty="0">
                <a:latin typeface="TUM Neue Helvetica 55 Regular" panose="020B0604020202020204" pitchFamily="34" charset="0"/>
              </a:rPr>
              <a:t>Detailed description of projects</a:t>
            </a:r>
            <a:br>
              <a:rPr lang="en-US" sz="2000" b="1" dirty="0">
                <a:latin typeface="TUM Neue Helvetica 55 Regular" panose="020B0604020202020204" pitchFamily="34" charset="0"/>
              </a:rPr>
            </a:br>
            <a:r>
              <a:rPr lang="en-US" sz="2000" b="1" dirty="0">
                <a:latin typeface="TUM Neue Helvetica 55 Regular" panose="020B0604020202020204" pitchFamily="34" charset="0"/>
              </a:rPr>
              <a:t>is available at</a:t>
            </a:r>
            <a:br>
              <a:rPr lang="en-US" sz="2000" b="1" dirty="0">
                <a:latin typeface="TUM Neue Helvetica 55 Regular" panose="020B0604020202020204" pitchFamily="34" charset="0"/>
              </a:rPr>
            </a:br>
            <a:br>
              <a:rPr lang="en-US" sz="2400" b="1" dirty="0">
                <a:latin typeface="TUM Neue Helvetica 55 Regular" panose="020B0604020202020204" pitchFamily="34" charset="0"/>
              </a:rPr>
            </a:br>
            <a:r>
              <a:rPr lang="en-US" sz="2400" b="1" dirty="0">
                <a:latin typeface="TUM Neue Helvetica 55 Regular" panose="020B0604020202020204" pitchFamily="34" charset="0"/>
              </a:rPr>
              <a:t>         http://www.sppexa.de</a:t>
            </a:r>
          </a:p>
          <a:p>
            <a:endParaRPr lang="de-DE" dirty="0"/>
          </a:p>
        </p:txBody>
      </p:sp>
      <p:sp>
        <p:nvSpPr>
          <p:cNvPr id="4" name="Rounded Rectangle 5">
            <a:extLst>
              <a:ext uri="{FF2B5EF4-FFF2-40B4-BE49-F238E27FC236}">
                <a16:creationId xmlns:a16="http://schemas.microsoft.com/office/drawing/2014/main" id="{6E69EB0E-0AB6-4A63-8D58-05AB57F4AA98}"/>
              </a:ext>
            </a:extLst>
          </p:cNvPr>
          <p:cNvSpPr/>
          <p:nvPr/>
        </p:nvSpPr>
        <p:spPr>
          <a:xfrm>
            <a:off x="7948137" y="1345494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EXA-DUNE</a:t>
            </a:r>
          </a:p>
        </p:txBody>
      </p:sp>
      <p:sp>
        <p:nvSpPr>
          <p:cNvPr id="5" name="Rounded Rectangle 7">
            <a:extLst>
              <a:ext uri="{FF2B5EF4-FFF2-40B4-BE49-F238E27FC236}">
                <a16:creationId xmlns:a16="http://schemas.microsoft.com/office/drawing/2014/main" id="{8D3C44C2-7EBB-46DD-B998-44882C855E31}"/>
              </a:ext>
            </a:extLst>
          </p:cNvPr>
          <p:cNvSpPr/>
          <p:nvPr/>
        </p:nvSpPr>
        <p:spPr>
          <a:xfrm>
            <a:off x="6383503" y="1753176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ExaFSA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EBFE6298-6B43-48AD-BC43-879EEC4E320C}"/>
              </a:ext>
            </a:extLst>
          </p:cNvPr>
          <p:cNvSpPr/>
          <p:nvPr/>
        </p:nvSpPr>
        <p:spPr>
          <a:xfrm>
            <a:off x="9477044" y="1752472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Terra-Neo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4B1FADB3-64CD-4432-94FD-3C04FF7C2E60}"/>
              </a:ext>
            </a:extLst>
          </p:cNvPr>
          <p:cNvSpPr/>
          <p:nvPr/>
        </p:nvSpPr>
        <p:spPr>
          <a:xfrm>
            <a:off x="5462381" y="2118412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EXASTEEL</a:t>
            </a:r>
          </a:p>
        </p:txBody>
      </p: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97F0904D-F238-43A3-9506-B645D5617842}"/>
              </a:ext>
            </a:extLst>
          </p:cNvPr>
          <p:cNvSpPr/>
          <p:nvPr/>
        </p:nvSpPr>
        <p:spPr>
          <a:xfrm>
            <a:off x="9985891" y="2183160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GROMEX</a:t>
            </a:r>
          </a:p>
        </p:txBody>
      </p:sp>
      <p:sp>
        <p:nvSpPr>
          <p:cNvPr id="9" name="Rounded Rectangle 11">
            <a:extLst>
              <a:ext uri="{FF2B5EF4-FFF2-40B4-BE49-F238E27FC236}">
                <a16:creationId xmlns:a16="http://schemas.microsoft.com/office/drawing/2014/main" id="{F49D9C6C-170F-460B-B93D-CC0ED663BF25}"/>
              </a:ext>
            </a:extLst>
          </p:cNvPr>
          <p:cNvSpPr/>
          <p:nvPr/>
        </p:nvSpPr>
        <p:spPr>
          <a:xfrm>
            <a:off x="5102341" y="2550460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ExaStencils</a:t>
            </a: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82FAAD9E-AB00-4A37-9FE9-FEAA93D8EFDF}"/>
              </a:ext>
            </a:extLst>
          </p:cNvPr>
          <p:cNvSpPr/>
          <p:nvPr/>
        </p:nvSpPr>
        <p:spPr>
          <a:xfrm>
            <a:off x="10275284" y="2683917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Smart-DASH</a:t>
            </a:r>
          </a:p>
        </p:txBody>
      </p:sp>
      <p:sp>
        <p:nvSpPr>
          <p:cNvPr id="11" name="Rounded Rectangle 13">
            <a:extLst>
              <a:ext uri="{FF2B5EF4-FFF2-40B4-BE49-F238E27FC236}">
                <a16:creationId xmlns:a16="http://schemas.microsoft.com/office/drawing/2014/main" id="{B488391F-3AC9-4422-A9CB-ED92346DC968}"/>
              </a:ext>
            </a:extLst>
          </p:cNvPr>
          <p:cNvSpPr/>
          <p:nvPr/>
        </p:nvSpPr>
        <p:spPr>
          <a:xfrm>
            <a:off x="5074658" y="3035791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EXAHD</a:t>
            </a:r>
          </a:p>
        </p:txBody>
      </p:sp>
      <p:sp>
        <p:nvSpPr>
          <p:cNvPr id="13" name="Rounded Rectangle 15">
            <a:extLst>
              <a:ext uri="{FF2B5EF4-FFF2-40B4-BE49-F238E27FC236}">
                <a16:creationId xmlns:a16="http://schemas.microsoft.com/office/drawing/2014/main" id="{4D7F232F-C0C9-451C-A7B9-6C53A3EC6F74}"/>
              </a:ext>
            </a:extLst>
          </p:cNvPr>
          <p:cNvSpPr/>
          <p:nvPr/>
        </p:nvSpPr>
        <p:spPr>
          <a:xfrm>
            <a:off x="5074658" y="3531365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EXAMAG</a:t>
            </a:r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6A70F7D0-9065-4D9F-BDE2-12EE7CE2668D}"/>
              </a:ext>
            </a:extLst>
          </p:cNvPr>
          <p:cNvSpPr/>
          <p:nvPr/>
        </p:nvSpPr>
        <p:spPr>
          <a:xfrm>
            <a:off x="10287044" y="3225899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FFMK</a:t>
            </a:r>
          </a:p>
        </p:txBody>
      </p:sp>
      <p:sp>
        <p:nvSpPr>
          <p:cNvPr id="15" name="Rounded Rectangle 17">
            <a:extLst>
              <a:ext uri="{FF2B5EF4-FFF2-40B4-BE49-F238E27FC236}">
                <a16:creationId xmlns:a16="http://schemas.microsoft.com/office/drawing/2014/main" id="{01F16F8E-C589-49B6-9E3B-35FD7D6D253E}"/>
              </a:ext>
            </a:extLst>
          </p:cNvPr>
          <p:cNvSpPr/>
          <p:nvPr/>
        </p:nvSpPr>
        <p:spPr>
          <a:xfrm>
            <a:off x="10242406" y="3871578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ESSEX</a:t>
            </a:r>
          </a:p>
        </p:txBody>
      </p:sp>
      <p:sp>
        <p:nvSpPr>
          <p:cNvPr id="16" name="Rounded Rectangle 18">
            <a:extLst>
              <a:ext uri="{FF2B5EF4-FFF2-40B4-BE49-F238E27FC236}">
                <a16:creationId xmlns:a16="http://schemas.microsoft.com/office/drawing/2014/main" id="{55BBD41F-8474-4665-B6AC-9C5766C33F92}"/>
              </a:ext>
            </a:extLst>
          </p:cNvPr>
          <p:cNvSpPr/>
          <p:nvPr/>
        </p:nvSpPr>
        <p:spPr>
          <a:xfrm>
            <a:off x="5102341" y="4037437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ExaSolvers</a:t>
            </a:r>
          </a:p>
        </p:txBody>
      </p:sp>
      <p:sp>
        <p:nvSpPr>
          <p:cNvPr id="17" name="Rounded Rectangle 19">
            <a:extLst>
              <a:ext uri="{FF2B5EF4-FFF2-40B4-BE49-F238E27FC236}">
                <a16:creationId xmlns:a16="http://schemas.microsoft.com/office/drawing/2014/main" id="{ABD988DB-0E44-4986-8747-4A2E64BB6466}"/>
              </a:ext>
            </a:extLst>
          </p:cNvPr>
          <p:cNvSpPr/>
          <p:nvPr/>
        </p:nvSpPr>
        <p:spPr>
          <a:xfrm>
            <a:off x="9831386" y="4585854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ADA-FS</a:t>
            </a:r>
          </a:p>
        </p:txBody>
      </p:sp>
      <p:sp>
        <p:nvSpPr>
          <p:cNvPr id="18" name="Rounded Rectangle 20">
            <a:extLst>
              <a:ext uri="{FF2B5EF4-FFF2-40B4-BE49-F238E27FC236}">
                <a16:creationId xmlns:a16="http://schemas.microsoft.com/office/drawing/2014/main" id="{24102EE7-1690-409B-B8E8-939BC67BB9CB}"/>
              </a:ext>
            </a:extLst>
          </p:cNvPr>
          <p:cNvSpPr/>
          <p:nvPr/>
        </p:nvSpPr>
        <p:spPr>
          <a:xfrm>
            <a:off x="5959596" y="4557254"/>
            <a:ext cx="1827883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AIMES</a:t>
            </a: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45F5E38E-37D9-4F2A-A7EF-4E7B998CAB9A}"/>
              </a:ext>
            </a:extLst>
          </p:cNvPr>
          <p:cNvSpPr/>
          <p:nvPr/>
        </p:nvSpPr>
        <p:spPr>
          <a:xfrm>
            <a:off x="8834395" y="4989302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ExaDG</a:t>
            </a:r>
          </a:p>
        </p:txBody>
      </p:sp>
      <p:sp>
        <p:nvSpPr>
          <p:cNvPr id="20" name="Rounded Rectangle 22">
            <a:extLst>
              <a:ext uri="{FF2B5EF4-FFF2-40B4-BE49-F238E27FC236}">
                <a16:creationId xmlns:a16="http://schemas.microsoft.com/office/drawing/2014/main" id="{C0BF4F47-B946-465A-9DB7-C75918809BCD}"/>
              </a:ext>
            </a:extLst>
          </p:cNvPr>
          <p:cNvSpPr/>
          <p:nvPr/>
        </p:nvSpPr>
        <p:spPr>
          <a:xfrm>
            <a:off x="6995391" y="4989302"/>
            <a:ext cx="1620000" cy="259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MYX</a:t>
            </a:r>
          </a:p>
        </p:txBody>
      </p:sp>
      <p:sp>
        <p:nvSpPr>
          <p:cNvPr id="21" name="Oval 1">
            <a:extLst>
              <a:ext uri="{FF2B5EF4-FFF2-40B4-BE49-F238E27FC236}">
                <a16:creationId xmlns:a16="http://schemas.microsoft.com/office/drawing/2014/main" id="{1D90A856-DCBE-44AF-B562-9556C6E7400F}"/>
              </a:ext>
            </a:extLst>
          </p:cNvPr>
          <p:cNvSpPr/>
          <p:nvPr/>
        </p:nvSpPr>
        <p:spPr>
          <a:xfrm>
            <a:off x="8034035" y="1719821"/>
            <a:ext cx="1412477" cy="8051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500" dirty="0"/>
              <a:t>Computer Science</a:t>
            </a:r>
          </a:p>
        </p:txBody>
      </p:sp>
      <p:sp>
        <p:nvSpPr>
          <p:cNvPr id="22" name="Oval 23">
            <a:extLst>
              <a:ext uri="{FF2B5EF4-FFF2-40B4-BE49-F238E27FC236}">
                <a16:creationId xmlns:a16="http://schemas.microsoft.com/office/drawing/2014/main" id="{BB5C72F4-989B-45AB-8EF2-95D7F6634E16}"/>
              </a:ext>
            </a:extLst>
          </p:cNvPr>
          <p:cNvSpPr/>
          <p:nvPr/>
        </p:nvSpPr>
        <p:spPr>
          <a:xfrm>
            <a:off x="7300065" y="2431036"/>
            <a:ext cx="1063479" cy="6426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500" dirty="0"/>
              <a:t>Math</a:t>
            </a:r>
          </a:p>
        </p:txBody>
      </p:sp>
      <p:sp>
        <p:nvSpPr>
          <p:cNvPr id="23" name="Oval 24">
            <a:extLst>
              <a:ext uri="{FF2B5EF4-FFF2-40B4-BE49-F238E27FC236}">
                <a16:creationId xmlns:a16="http://schemas.microsoft.com/office/drawing/2014/main" id="{FC206457-418A-442A-8866-F3135F70904E}"/>
              </a:ext>
            </a:extLst>
          </p:cNvPr>
          <p:cNvSpPr/>
          <p:nvPr/>
        </p:nvSpPr>
        <p:spPr>
          <a:xfrm>
            <a:off x="7721303" y="3093717"/>
            <a:ext cx="1093962" cy="55364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500" dirty="0"/>
              <a:t>Physics</a:t>
            </a:r>
          </a:p>
        </p:txBody>
      </p:sp>
      <p:sp>
        <p:nvSpPr>
          <p:cNvPr id="24" name="Oval 25">
            <a:extLst>
              <a:ext uri="{FF2B5EF4-FFF2-40B4-BE49-F238E27FC236}">
                <a16:creationId xmlns:a16="http://schemas.microsoft.com/office/drawing/2014/main" id="{088B3C74-636B-4E2B-A826-06933B477148}"/>
              </a:ext>
            </a:extLst>
          </p:cNvPr>
          <p:cNvSpPr/>
          <p:nvPr/>
        </p:nvSpPr>
        <p:spPr>
          <a:xfrm>
            <a:off x="8707953" y="3357801"/>
            <a:ext cx="1426318" cy="67204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500" dirty="0"/>
              <a:t>Chemistry</a:t>
            </a:r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5205CE49-36B1-423F-A617-E890755B09A5}"/>
              </a:ext>
            </a:extLst>
          </p:cNvPr>
          <p:cNvSpPr/>
          <p:nvPr/>
        </p:nvSpPr>
        <p:spPr>
          <a:xfrm>
            <a:off x="8579567" y="2526222"/>
            <a:ext cx="1579617" cy="5662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500" dirty="0"/>
              <a:t>Engineering</a:t>
            </a:r>
          </a:p>
        </p:txBody>
      </p:sp>
      <p:sp>
        <p:nvSpPr>
          <p:cNvPr id="26" name="Oval 27">
            <a:extLst>
              <a:ext uri="{FF2B5EF4-FFF2-40B4-BE49-F238E27FC236}">
                <a16:creationId xmlns:a16="http://schemas.microsoft.com/office/drawing/2014/main" id="{2C300672-43F1-4662-8442-86E2DBDF8AF9}"/>
              </a:ext>
            </a:extLst>
          </p:cNvPr>
          <p:cNvSpPr/>
          <p:nvPr/>
        </p:nvSpPr>
        <p:spPr>
          <a:xfrm>
            <a:off x="7202767" y="3678815"/>
            <a:ext cx="1169424" cy="656504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500" dirty="0"/>
              <a:t>Biology</a:t>
            </a:r>
          </a:p>
        </p:txBody>
      </p:sp>
      <p:sp>
        <p:nvSpPr>
          <p:cNvPr id="27" name="Oval 28">
            <a:extLst>
              <a:ext uri="{FF2B5EF4-FFF2-40B4-BE49-F238E27FC236}">
                <a16:creationId xmlns:a16="http://schemas.microsoft.com/office/drawing/2014/main" id="{8E4842F3-C78D-47ED-8F5D-A77604DB2FF8}"/>
              </a:ext>
            </a:extLst>
          </p:cNvPr>
          <p:cNvSpPr/>
          <p:nvPr/>
        </p:nvSpPr>
        <p:spPr>
          <a:xfrm>
            <a:off x="7903880" y="4206565"/>
            <a:ext cx="1861030" cy="6130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500" dirty="0"/>
              <a:t>Environmental Science</a:t>
            </a:r>
          </a:p>
        </p:txBody>
      </p:sp>
    </p:spTree>
    <p:extLst>
      <p:ext uri="{BB962C8B-B14F-4D97-AF65-F5344CB8AC3E}">
        <p14:creationId xmlns:p14="http://schemas.microsoft.com/office/powerpoint/2010/main" val="301001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273</Words>
  <Application>Microsoft Office PowerPoint</Application>
  <PresentationFormat>Breitbild</PresentationFormat>
  <Paragraphs>104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TUM Neue Helvetica 55 Regular</vt:lpstr>
      <vt:lpstr>Office</vt:lpstr>
      <vt:lpstr>German Priority Programme 1648 Software for Exascale Computing</vt:lpstr>
      <vt:lpstr>SPPEXA – Software for Exascale</vt:lpstr>
      <vt:lpstr>SPPEXA’s Six Topics</vt:lpstr>
      <vt:lpstr>SPPEXA Facts</vt:lpstr>
      <vt:lpstr>And A Really International Endeavor Partner Institutions from:</vt:lpstr>
      <vt:lpstr>A Really Interdisciplinary Endeavor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Tina Angerer</dc:creator>
  <cp:lastModifiedBy>Tina Angerer</cp:lastModifiedBy>
  <cp:revision>20</cp:revision>
  <dcterms:created xsi:type="dcterms:W3CDTF">2017-08-01T23:33:35Z</dcterms:created>
  <dcterms:modified xsi:type="dcterms:W3CDTF">2017-08-16T23:55:00Z</dcterms:modified>
</cp:coreProperties>
</file>